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handoutMasterIdLst>
    <p:handoutMasterId r:id="rId26"/>
  </p:handoutMasterIdLst>
  <p:sldIdLst>
    <p:sldId id="256" r:id="rId4"/>
    <p:sldId id="279" r:id="rId5"/>
    <p:sldId id="263" r:id="rId6"/>
    <p:sldId id="300" r:id="rId7"/>
    <p:sldId id="303" r:id="rId8"/>
    <p:sldId id="297" r:id="rId9"/>
    <p:sldId id="264" r:id="rId10"/>
    <p:sldId id="302" r:id="rId11"/>
    <p:sldId id="304" r:id="rId12"/>
    <p:sldId id="312" r:id="rId13"/>
    <p:sldId id="298" r:id="rId14"/>
    <p:sldId id="311" r:id="rId15"/>
    <p:sldId id="301" r:id="rId16"/>
    <p:sldId id="306" r:id="rId17"/>
    <p:sldId id="305" r:id="rId18"/>
    <p:sldId id="307" r:id="rId19"/>
    <p:sldId id="299" r:id="rId20"/>
    <p:sldId id="308" r:id="rId21"/>
    <p:sldId id="266" r:id="rId22"/>
    <p:sldId id="262" r:id="rId23"/>
    <p:sldId id="310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D2906"/>
    <a:srgbClr val="7C7C7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>
      <p:cViewPr varScale="1">
        <p:scale>
          <a:sx n="107" d="100"/>
          <a:sy n="107" d="100"/>
        </p:scale>
        <p:origin x="76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D974-0561-4F94-B707-428AB29B216A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1FE7E-1921-4EFD-A381-47CA5A5D2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6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0B810-6FB8-4958-ACEA-EED1FE35CBDF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2A06-9CFC-4017-A78E-791E0662E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8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9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4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1830"/>
            <a:ext cx="9144000" cy="5684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856846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1026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0538"/>
            <a:ext cx="3024336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699792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16016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732240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3075806"/>
            <a:ext cx="2808312" cy="1368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6" y="925101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2184" y="1061419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34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49714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644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961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288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341551-4697-41C7-A352-EF7170058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4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704696FB-5704-44BE-A7C4-3766EFA77A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112562F3-7C1E-4A0C-96A9-C0EE72521397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80200"/>
            <a:ext cx="3600400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40" y="1408807"/>
            <a:ext cx="3312368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697A31B-4C32-45F0-9980-3B5F2D551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2B3A4CC3-A1A4-42DB-A940-EBD20187F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A83409A-F47A-4922-AEBE-AE222BBF71BF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3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3939902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6" y="3947522"/>
            <a:ext cx="77616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539552" y="3723878"/>
            <a:ext cx="8064896" cy="10081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0"/>
            <a:ext cx="8064896" cy="3363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2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6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5733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5733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80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406569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STYLE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6" y="329620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sng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2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1720" y="0"/>
            <a:ext cx="2286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8" y="1561376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378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13222"/>
            <a:ext cx="2016224" cy="14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51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19872" y="1893198"/>
            <a:ext cx="5724128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139702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15766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4" y="1745754"/>
            <a:ext cx="22314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02008"/>
            <a:ext cx="467544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15816" y="0"/>
            <a:ext cx="6228184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7013D31-6B1B-457D-A2E1-324A15BA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2715766"/>
            <a:ext cx="2808312" cy="20884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9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123478"/>
            <a:ext cx="55446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7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032" y="0"/>
            <a:ext cx="1841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691276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0" y="3867894"/>
            <a:ext cx="1265664" cy="9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6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2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67" r:id="rId4"/>
    <p:sldLayoutId id="2147483661" r:id="rId5"/>
    <p:sldLayoutId id="2147483660" r:id="rId6"/>
    <p:sldLayoutId id="2147483664" r:id="rId7"/>
    <p:sldLayoutId id="2147483677" r:id="rId8"/>
    <p:sldLayoutId id="2147483678" r:id="rId9"/>
    <p:sldLayoutId id="2147483669" r:id="rId10"/>
    <p:sldLayoutId id="2147483670" r:id="rId11"/>
    <p:sldLayoutId id="2147483679" r:id="rId12"/>
    <p:sldLayoutId id="2147483672" r:id="rId13"/>
    <p:sldLayoutId id="2147483673" r:id="rId14"/>
    <p:sldLayoutId id="2147483674" r:id="rId15"/>
    <p:sldLayoutId id="2147483675" r:id="rId16"/>
    <p:sldLayoutId id="2147483680" r:id="rId17"/>
    <p:sldLayoutId id="2147483656" r:id="rId18"/>
    <p:sldLayoutId id="2147483681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54.180.101.207:8081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54.180.101.207:8081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54.180.101.207:8081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pfo0Wa9jZyz0SlREtlu3BrRv8A62CGSY/view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075806"/>
            <a:ext cx="9144000" cy="568445"/>
          </a:xfrm>
        </p:spPr>
        <p:txBody>
          <a:bodyPr/>
          <a:lstStyle/>
          <a:p>
            <a:r>
              <a:rPr lang="en-US" altLang="ko-KR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HURRY UP #</a:t>
            </a:r>
            <a:r>
              <a:rPr lang="ko-KR" altLang="en-US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허리보호대</a:t>
            </a:r>
            <a:endParaRPr lang="en-US" altLang="ko-KR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3684064"/>
            <a:ext cx="9144000" cy="61587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20151532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김주현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20151546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박영재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20151602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전범준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748" y="451596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두통치통보다 요통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06BE8DD-254D-402F-9B76-276BC6237A37}"/>
              </a:ext>
            </a:extLst>
          </p:cNvPr>
          <p:cNvGrpSpPr/>
          <p:nvPr/>
        </p:nvGrpSpPr>
        <p:grpSpPr>
          <a:xfrm>
            <a:off x="304584" y="975299"/>
            <a:ext cx="2520280" cy="2520280"/>
            <a:chOff x="395536" y="915566"/>
            <a:chExt cx="2304256" cy="2304256"/>
          </a:xfrm>
        </p:grpSpPr>
        <p:pic>
          <p:nvPicPr>
            <p:cNvPr id="8" name="그림 7" descr="사람, 실내, 남자, 테이블이(가) 표시된 사진&#10;&#10;자동 생성된 설명">
              <a:extLst>
                <a:ext uri="{FF2B5EF4-FFF2-40B4-BE49-F238E27FC236}">
                  <a16:creationId xmlns:a16="http://schemas.microsoft.com/office/drawing/2014/main" id="{6DCE59E8-A252-4C37-A180-B2B50FFB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15105"/>
              <a:ext cx="781020" cy="1388479"/>
            </a:xfrm>
            <a:prstGeom prst="rect">
              <a:avLst/>
            </a:prstGeom>
          </p:spPr>
        </p:pic>
        <p:pic>
          <p:nvPicPr>
            <p:cNvPr id="10" name="그림 9" descr="실내, 사람, 서있는, 남자이(가) 표시된 사진&#10;&#10;자동 생성된 설명">
              <a:extLst>
                <a:ext uri="{FF2B5EF4-FFF2-40B4-BE49-F238E27FC236}">
                  <a16:creationId xmlns:a16="http://schemas.microsoft.com/office/drawing/2014/main" id="{CE3900DD-C050-445D-A247-8A1E696B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531" y="1327288"/>
              <a:ext cx="853583" cy="1388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80E0A1-1B89-451F-B217-79A61574222D}"/>
                </a:ext>
              </a:extLst>
            </p:cNvPr>
            <p:cNvSpPr txBox="1"/>
            <p:nvPr/>
          </p:nvSpPr>
          <p:spPr>
            <a:xfrm>
              <a:off x="829479" y="2723454"/>
              <a:ext cx="1388478" cy="272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294BF1B-8EEC-49AA-BE48-5643AF08C381}"/>
                </a:ext>
              </a:extLst>
            </p:cNvPr>
            <p:cNvSpPr/>
            <p:nvPr/>
          </p:nvSpPr>
          <p:spPr>
            <a:xfrm>
              <a:off x="395536" y="915566"/>
              <a:ext cx="2304256" cy="2304256"/>
            </a:xfrm>
            <a:prstGeom prst="ellipse">
              <a:avLst/>
            </a:prstGeom>
            <a:noFill/>
            <a:ln w="76200">
              <a:solidFill>
                <a:srgbClr val="FD29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6D9E3BD-1B48-4E2F-959B-06C37728BCBF}"/>
              </a:ext>
            </a:extLst>
          </p:cNvPr>
          <p:cNvCxnSpPr>
            <a:cxnSpLocks/>
          </p:cNvCxnSpPr>
          <p:nvPr/>
        </p:nvCxnSpPr>
        <p:spPr>
          <a:xfrm>
            <a:off x="2678603" y="2807129"/>
            <a:ext cx="590797" cy="297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8F1945-F2BD-4A99-A059-C9592303DC6C}"/>
              </a:ext>
            </a:extLst>
          </p:cNvPr>
          <p:cNvCxnSpPr>
            <a:cxnSpLocks/>
          </p:cNvCxnSpPr>
          <p:nvPr/>
        </p:nvCxnSpPr>
        <p:spPr>
          <a:xfrm flipV="1">
            <a:off x="5615783" y="3104633"/>
            <a:ext cx="404014" cy="18719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3D4026-3DB8-4642-9515-1F4198936BC8}"/>
              </a:ext>
            </a:extLst>
          </p:cNvPr>
          <p:cNvGrpSpPr/>
          <p:nvPr/>
        </p:nvGrpSpPr>
        <p:grpSpPr>
          <a:xfrm>
            <a:off x="3131841" y="2329751"/>
            <a:ext cx="2520281" cy="2520281"/>
            <a:chOff x="3308248" y="2642279"/>
            <a:chExt cx="2304256" cy="2304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A82CB-617A-41F4-8552-318B58ECACBC}"/>
                </a:ext>
              </a:extLst>
            </p:cNvPr>
            <p:cNvSpPr txBox="1"/>
            <p:nvPr/>
          </p:nvSpPr>
          <p:spPr>
            <a:xfrm>
              <a:off x="3766137" y="4299942"/>
              <a:ext cx="138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Database</a:t>
              </a: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(.csv)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5224C45-5CED-4CFA-BA29-D37E303F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202" y="3078739"/>
              <a:ext cx="1811124" cy="1226521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35E7D56-87AF-4D2A-B23E-D12F38C65584}"/>
                </a:ext>
              </a:extLst>
            </p:cNvPr>
            <p:cNvSpPr/>
            <p:nvPr/>
          </p:nvSpPr>
          <p:spPr>
            <a:xfrm>
              <a:off x="3308248" y="2642279"/>
              <a:ext cx="2304256" cy="2304256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8370C7-FBE0-459E-8C4A-CBB4EA82E294}"/>
              </a:ext>
            </a:extLst>
          </p:cNvPr>
          <p:cNvGrpSpPr/>
          <p:nvPr/>
        </p:nvGrpSpPr>
        <p:grpSpPr>
          <a:xfrm>
            <a:off x="5929465" y="975299"/>
            <a:ext cx="3107031" cy="3107031"/>
            <a:chOff x="6612831" y="1617244"/>
            <a:chExt cx="2304256" cy="23042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AA10DC-B50E-477B-BEA2-D6C891B77F53}"/>
                </a:ext>
              </a:extLst>
            </p:cNvPr>
            <p:cNvSpPr txBox="1"/>
            <p:nvPr/>
          </p:nvSpPr>
          <p:spPr>
            <a:xfrm>
              <a:off x="7098986" y="3229276"/>
              <a:ext cx="1388478" cy="616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Machine</a:t>
              </a: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Learning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46" name="그림 45" descr="스크린샷, 앉아있는, 화면이(가) 표시된 사진&#10;&#10;자동 생성된 설명">
              <a:extLst>
                <a:ext uri="{FF2B5EF4-FFF2-40B4-BE49-F238E27FC236}">
                  <a16:creationId xmlns:a16="http://schemas.microsoft.com/office/drawing/2014/main" id="{1575EFA2-3132-40A6-B4AA-5D558CCE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379" y="1899648"/>
              <a:ext cx="1621596" cy="137055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4D86117-C5BF-4BCD-A620-71552BD0C56E}"/>
                </a:ext>
              </a:extLst>
            </p:cNvPr>
            <p:cNvSpPr/>
            <p:nvPr/>
          </p:nvSpPr>
          <p:spPr>
            <a:xfrm>
              <a:off x="6612831" y="1617244"/>
              <a:ext cx="2304256" cy="2304256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C950B1-6141-4842-B892-E8459F555814}"/>
              </a:ext>
            </a:extLst>
          </p:cNvPr>
          <p:cNvSpPr txBox="1"/>
          <p:nvPr/>
        </p:nvSpPr>
        <p:spPr>
          <a:xfrm>
            <a:off x="251520" y="3654772"/>
            <a:ext cx="2085827" cy="107721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학습 정보</a:t>
            </a:r>
            <a:endParaRPr lang="en-US" altLang="ko-KR" sz="1600" b="1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각도</a:t>
            </a:r>
            <a:endParaRPr lang="en-US" altLang="ko-KR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변화량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(0.1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초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각 변화량 평균 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(1</a:t>
            </a:r>
            <a:r>
              <a:rPr lang="ko-KR" altLang="en-US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초</a:t>
            </a:r>
            <a:r>
              <a:rPr lang="en-US" altLang="ko-KR" sz="16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ko-KR" altLang="en-US" sz="16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99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ow?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시연 영상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어떻게 작동할까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69912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" name="그림 59" descr="스크린샷이(가) 표시된 사진&#10;&#10;자동 생성된 설명">
            <a:extLst>
              <a:ext uri="{FF2B5EF4-FFF2-40B4-BE49-F238E27FC236}">
                <a16:creationId xmlns:a16="http://schemas.microsoft.com/office/drawing/2014/main" id="{27E379D8-742C-4C9F-98A9-8BA80B660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8" y="974803"/>
            <a:ext cx="3057807" cy="3478789"/>
          </a:xfrm>
          <a:prstGeom prst="rect">
            <a:avLst/>
          </a:prstGeom>
        </p:spPr>
      </p:pic>
      <p:sp>
        <p:nvSpPr>
          <p:cNvPr id="62" name="Rectangle 10">
            <a:extLst>
              <a:ext uri="{FF2B5EF4-FFF2-40B4-BE49-F238E27FC236}">
                <a16:creationId xmlns:a16="http://schemas.microsoft.com/office/drawing/2014/main" id="{4A837B8E-A664-4B6C-A603-ED7C9F52F618}"/>
              </a:ext>
            </a:extLst>
          </p:cNvPr>
          <p:cNvSpPr/>
          <p:nvPr/>
        </p:nvSpPr>
        <p:spPr>
          <a:xfrm>
            <a:off x="5458704" y="2524744"/>
            <a:ext cx="792088" cy="726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64" name="Group 14">
            <a:extLst>
              <a:ext uri="{FF2B5EF4-FFF2-40B4-BE49-F238E27FC236}">
                <a16:creationId xmlns:a16="http://schemas.microsoft.com/office/drawing/2014/main" id="{9E8EB567-0E9B-423B-B228-D5E09A2B5956}"/>
              </a:ext>
            </a:extLst>
          </p:cNvPr>
          <p:cNvGrpSpPr/>
          <p:nvPr/>
        </p:nvGrpSpPr>
        <p:grpSpPr>
          <a:xfrm>
            <a:off x="5379585" y="3330631"/>
            <a:ext cx="3175464" cy="494026"/>
            <a:chOff x="803640" y="3362835"/>
            <a:chExt cx="2059657" cy="4940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2CF76E-0782-4034-983E-9F0C5C6E8A3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Arduino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에서 제공하는 </a:t>
              </a:r>
              <a:r>
                <a:rPr lang="en-US" altLang="ko-KR" sz="1200" dirty="0" err="1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WiFiManager</a:t>
              </a:r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사용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B754BC-893D-4B95-B694-C644B2812A4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복대를 인터넷과 연결</a:t>
              </a:r>
            </a:p>
          </p:txBody>
        </p:sp>
      </p:grpSp>
      <p:pic>
        <p:nvPicPr>
          <p:cNvPr id="67" name="그래픽 66" descr="WiFi">
            <a:extLst>
              <a:ext uri="{FF2B5EF4-FFF2-40B4-BE49-F238E27FC236}">
                <a16:creationId xmlns:a16="http://schemas.microsoft.com/office/drawing/2014/main" id="{89F50F36-9068-4C0B-907F-6C8F6F67E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548" y="2444857"/>
            <a:ext cx="914400" cy="914400"/>
          </a:xfrm>
          <a:prstGeom prst="rect">
            <a:avLst/>
          </a:prstGeom>
        </p:spPr>
      </p:pic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B2BA1847-D4D1-4A3A-8998-102224735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9622"/>
            <a:ext cx="2106677" cy="34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31E599D-09F7-473D-92FA-3E01C0AE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29652"/>
            <a:ext cx="3312368" cy="2294226"/>
          </a:xfrm>
          <a:prstGeom prst="rect">
            <a:avLst/>
          </a:prstGeom>
        </p:spPr>
      </p:pic>
      <p:sp>
        <p:nvSpPr>
          <p:cNvPr id="42" name="Rectangle 30">
            <a:extLst>
              <a:ext uri="{FF2B5EF4-FFF2-40B4-BE49-F238E27FC236}">
                <a16:creationId xmlns:a16="http://schemas.microsoft.com/office/drawing/2014/main" id="{25D243DE-E600-4CBD-B23A-19CB375960C3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10E510B6-FBB8-4BAA-8815-EEBDEE947EA0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5DAB04EB-3A74-48CC-AAAD-AB9E53CE0C78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5">
            <a:extLst>
              <a:ext uri="{FF2B5EF4-FFF2-40B4-BE49-F238E27FC236}">
                <a16:creationId xmlns:a16="http://schemas.microsoft.com/office/drawing/2014/main" id="{DEFCD9B7-04A9-46FB-ABAD-657C5FE15DFB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CAD72D-1AED-4236-92D3-691B518CEE6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104310-1BE4-4E68-9747-C5E1122DC2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8" name="Group 8">
            <a:extLst>
              <a:ext uri="{FF2B5EF4-FFF2-40B4-BE49-F238E27FC236}">
                <a16:creationId xmlns:a16="http://schemas.microsoft.com/office/drawing/2014/main" id="{6B2453D9-B4E6-48C5-8C1E-7721C3F4BA5B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D5BD74-FB03-492E-9B59-81E42A2113A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B7E0F8-DF45-4CD3-9537-B768B529DB0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AF4E2AF5-67B0-4946-83BE-777302C224BB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E19194-BAA9-45FB-9AC1-F405BBFC13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675A27-51A5-401D-9D38-70A2F07207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4" name="Oval 17">
            <a:extLst>
              <a:ext uri="{FF2B5EF4-FFF2-40B4-BE49-F238E27FC236}">
                <a16:creationId xmlns:a16="http://schemas.microsoft.com/office/drawing/2014/main" id="{0F52CD67-115B-4355-9709-60370CF31696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8D82A1A8-8E2B-4E32-843C-10731C0F6F75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6" name="Oval 20">
            <a:extLst>
              <a:ext uri="{FF2B5EF4-FFF2-40B4-BE49-F238E27FC236}">
                <a16:creationId xmlns:a16="http://schemas.microsoft.com/office/drawing/2014/main" id="{01DB5FEE-C659-48BB-ABB4-CD32DBD7184E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8B498285-4335-4BBD-8563-337C5408B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2C8090-E634-4B4D-983F-38899EED97F1}"/>
              </a:ext>
            </a:extLst>
          </p:cNvPr>
          <p:cNvSpPr/>
          <p:nvPr/>
        </p:nvSpPr>
        <p:spPr>
          <a:xfrm>
            <a:off x="632842" y="3933206"/>
            <a:ext cx="3783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주소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: http://54.180.101.207:8081/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(id : 1, 2, 3)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38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0B37C-9B9A-4B9B-BEA7-8A057038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509" y="1422084"/>
            <a:ext cx="3324899" cy="2245294"/>
          </a:xfrm>
          <a:prstGeom prst="rect">
            <a:avLst/>
          </a:prstGeom>
        </p:spPr>
      </p:pic>
      <p:sp>
        <p:nvSpPr>
          <p:cNvPr id="23" name="Rectangle 30">
            <a:extLst>
              <a:ext uri="{FF2B5EF4-FFF2-40B4-BE49-F238E27FC236}">
                <a16:creationId xmlns:a16="http://schemas.microsoft.com/office/drawing/2014/main" id="{14710291-121B-4398-956C-7B3E7F2B89F0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363BAF39-E77F-4DFF-8814-F220DE0EF7FB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54A52613-42A8-4F61-A0A7-A20D6A5745E2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C02F65FA-C56C-47C7-B4CA-1989D47D01A2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FE279-0DCE-4A80-8248-D695E4E3380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5902EA-5E68-4D5F-9550-AD81FBD5A8B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F9C72E86-7E1F-4201-B5B9-C445EA7BF086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C7C3BC-3D9D-49C6-B5CD-AD7C504B599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CDE883-EDE9-4AE4-A65B-06767FB4B3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8A8D8997-AC99-43AF-9615-FF49CB8ECE62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88E02E-F8EA-4E8D-BEF8-650D451EA5C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3D3CC4-41C9-4B44-866C-BEB120FC98C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6" name="Oval 17">
            <a:extLst>
              <a:ext uri="{FF2B5EF4-FFF2-40B4-BE49-F238E27FC236}">
                <a16:creationId xmlns:a16="http://schemas.microsoft.com/office/drawing/2014/main" id="{AB962F1F-09F4-4581-8164-B626A64D1674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8D7B3905-56E4-4200-BA49-565C531663CA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F248A63-3DB3-4036-B912-37E8BDA9F4EF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87010494-F544-4B17-BBD0-9350B01ED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FF180C-16DE-4136-B319-04A4669997C0}"/>
              </a:ext>
            </a:extLst>
          </p:cNvPr>
          <p:cNvSpPr/>
          <p:nvPr/>
        </p:nvSpPr>
        <p:spPr>
          <a:xfrm>
            <a:off x="632842" y="3933206"/>
            <a:ext cx="3783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주소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: http://54.180.101.207:8081/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(id : 1, 2, 3)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68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CCF41-02FE-440E-ABD6-A4671752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29408"/>
            <a:ext cx="3312368" cy="2294469"/>
          </a:xfrm>
          <a:prstGeom prst="rect">
            <a:avLst/>
          </a:prstGeom>
        </p:spPr>
      </p:pic>
      <p:sp>
        <p:nvSpPr>
          <p:cNvPr id="43" name="Rectangle 33">
            <a:extLst>
              <a:ext uri="{FF2B5EF4-FFF2-40B4-BE49-F238E27FC236}">
                <a16:creationId xmlns:a16="http://schemas.microsoft.com/office/drawing/2014/main" id="{8FA11993-0E2F-4745-A427-73041DBC5BBB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79AA132C-1EB8-47E6-8EAB-3C3DA3CF538C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AF97DC2-6B10-488C-B3C0-7AE7746520AA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8487D8-DD9F-47E7-9081-15692093F2A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2349BF-C092-4632-8B6F-6C68E03E7C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C9CA5EA5-B7AE-4BD4-8424-5CE67FB23B2B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2555F0-AAF3-47D3-826B-F80E1FD7BAF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7F5752-B6DE-4A06-ACA6-C57FCC4552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4" name="Oval 17">
            <a:extLst>
              <a:ext uri="{FF2B5EF4-FFF2-40B4-BE49-F238E27FC236}">
                <a16:creationId xmlns:a16="http://schemas.microsoft.com/office/drawing/2014/main" id="{50215DD0-7D85-44DA-A83D-64D4B0FEA487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5688FD68-F840-45B8-8E02-70FA4FDB0E7F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6" name="Oval 20">
            <a:extLst>
              <a:ext uri="{FF2B5EF4-FFF2-40B4-BE49-F238E27FC236}">
                <a16:creationId xmlns:a16="http://schemas.microsoft.com/office/drawing/2014/main" id="{63A21BBB-240D-4CF8-B423-EB70E44007E6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585534C0-A102-4F72-ADD4-11D02EC09DBD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Group 5">
            <a:extLst>
              <a:ext uri="{FF2B5EF4-FFF2-40B4-BE49-F238E27FC236}">
                <a16:creationId xmlns:a16="http://schemas.microsoft.com/office/drawing/2014/main" id="{5E58C858-6C93-4BCF-98E0-5D0A1B86EE6A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3F7D81-B2D6-4479-81C0-DD37F1E613F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A181E9-7728-4C5E-9D4B-71F476095D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2BFEDC-1157-492F-9246-AE093F05EA0E}"/>
              </a:ext>
            </a:extLst>
          </p:cNvPr>
          <p:cNvSpPr/>
          <p:nvPr/>
        </p:nvSpPr>
        <p:spPr>
          <a:xfrm>
            <a:off x="632842" y="3933206"/>
            <a:ext cx="3783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주소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3"/>
              </a:rPr>
              <a:t>: http://54.180.101.207:8081/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(id : 1, 2, 3)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69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</a:p>
        </p:txBody>
      </p:sp>
      <p:sp>
        <p:nvSpPr>
          <p:cNvPr id="6" name="Rectangle 36">
            <a:extLst>
              <a:ext uri="{FF2B5EF4-FFF2-40B4-BE49-F238E27FC236}">
                <a16:creationId xmlns:a16="http://schemas.microsoft.com/office/drawing/2014/main" id="{30FC633B-C944-44C5-A9C5-C127CB8FADDA}"/>
              </a:ext>
            </a:extLst>
          </p:cNvPr>
          <p:cNvSpPr/>
          <p:nvPr/>
        </p:nvSpPr>
        <p:spPr>
          <a:xfrm>
            <a:off x="179512" y="987574"/>
            <a:ext cx="504056" cy="43204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E1C6ED1-1F30-423E-8178-98E2BFFFE262}"/>
              </a:ext>
            </a:extLst>
          </p:cNvPr>
          <p:cNvSpPr txBox="1">
            <a:spLocks/>
          </p:cNvSpPr>
          <p:nvPr/>
        </p:nvSpPr>
        <p:spPr>
          <a:xfrm>
            <a:off x="709112" y="915566"/>
            <a:ext cx="2638752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시연 영상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(1:59)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CF6A7ED-0B6A-4003-B741-A2A10E0D15E1}"/>
              </a:ext>
            </a:extLst>
          </p:cNvPr>
          <p:cNvSpPr txBox="1">
            <a:spLocks/>
          </p:cNvSpPr>
          <p:nvPr/>
        </p:nvSpPr>
        <p:spPr>
          <a:xfrm>
            <a:off x="683568" y="1419622"/>
            <a:ext cx="6840760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영상을 통해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어떻게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작동하는지 살펴봅시다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C5616-339D-41CE-9A4E-AC2B7C7C3702}"/>
              </a:ext>
            </a:extLst>
          </p:cNvPr>
          <p:cNvSpPr txBox="1"/>
          <p:nvPr/>
        </p:nvSpPr>
        <p:spPr>
          <a:xfrm>
            <a:off x="467544" y="2789515"/>
            <a:ext cx="810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2"/>
              </a:rPr>
              <a:t>동영상 링크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2"/>
              </a:rPr>
              <a:t>: </a:t>
            </a:r>
          </a:p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  <a:hlinkClick r:id="rId2"/>
              </a:rPr>
              <a:t>https://drive.google.com/file/d/1pfo0Wa9jZyz0SlREtlu3BrRv8A62CGSY/view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1361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ow!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기대 효과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무엇이 달라질까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6947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ow!</a:t>
            </a:r>
          </a:p>
        </p:txBody>
      </p:sp>
      <p:pic>
        <p:nvPicPr>
          <p:cNvPr id="3" name="그림 개체 틀 8" descr="사람, 건물, 도로, 정장이(가) 표시된 사진&#10;&#10;자동 생성된 설명">
            <a:extLst>
              <a:ext uri="{FF2B5EF4-FFF2-40B4-BE49-F238E27FC236}">
                <a16:creationId xmlns:a16="http://schemas.microsoft.com/office/drawing/2014/main" id="{B30B450A-18AC-4075-8761-0585955E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 b="1099"/>
          <a:stretch>
            <a:fillRect/>
          </a:stretch>
        </p:blipFill>
        <p:spPr>
          <a:xfrm>
            <a:off x="540000" y="1253190"/>
            <a:ext cx="2520000" cy="335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4" name="그림 개체 틀 15" descr="말, 서있는, 검은색, 착용이(가) 표시된 사진&#10;&#10;자동 생성된 설명">
            <a:extLst>
              <a:ext uri="{FF2B5EF4-FFF2-40B4-BE49-F238E27FC236}">
                <a16:creationId xmlns:a16="http://schemas.microsoft.com/office/drawing/2014/main" id="{D54E238E-0526-4789-B294-03FD53C21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5128"/>
          <a:stretch>
            <a:fillRect/>
          </a:stretch>
        </p:blipFill>
        <p:spPr>
          <a:xfrm>
            <a:off x="3306788" y="1256958"/>
            <a:ext cx="2520000" cy="3350310"/>
          </a:xfrm>
          <a:prstGeom prst="rect">
            <a:avLst/>
          </a:prstGeom>
        </p:spPr>
      </p:pic>
      <p:pic>
        <p:nvPicPr>
          <p:cNvPr id="5" name="그림 개체 틀 17" descr="사람, 여자, 여성, 채이(가) 표시된 사진&#10;&#10;자동 생성된 설명">
            <a:extLst>
              <a:ext uri="{FF2B5EF4-FFF2-40B4-BE49-F238E27FC236}">
                <a16:creationId xmlns:a16="http://schemas.microsoft.com/office/drawing/2014/main" id="{1616B13C-7E47-4E29-97A3-984BA733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5790"/>
          <a:stretch>
            <a:fillRect/>
          </a:stretch>
        </p:blipFill>
        <p:spPr>
          <a:xfrm>
            <a:off x="6073576" y="1260726"/>
            <a:ext cx="2520000" cy="335031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B520E18-918E-45FD-BE9D-3685766506EE}"/>
              </a:ext>
            </a:extLst>
          </p:cNvPr>
          <p:cNvSpPr/>
          <p:nvPr/>
        </p:nvSpPr>
        <p:spPr>
          <a:xfrm>
            <a:off x="540000" y="3392715"/>
            <a:ext cx="2520000" cy="1210783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D0644F-8854-4EEE-8F02-FF7286BDE063}"/>
              </a:ext>
            </a:extLst>
          </p:cNvPr>
          <p:cNvSpPr/>
          <p:nvPr/>
        </p:nvSpPr>
        <p:spPr>
          <a:xfrm>
            <a:off x="3306788" y="3374088"/>
            <a:ext cx="2520000" cy="1236948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rgbClr val="FD29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ACAFE29-9327-4855-86DE-B14A5C73A3CC}"/>
              </a:ext>
            </a:extLst>
          </p:cNvPr>
          <p:cNvSpPr/>
          <p:nvPr/>
        </p:nvSpPr>
        <p:spPr>
          <a:xfrm>
            <a:off x="6073576" y="3374088"/>
            <a:ext cx="2520000" cy="1236948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56A779D1-3813-4DC7-94BB-5C75BB7364E0}"/>
              </a:ext>
            </a:extLst>
          </p:cNvPr>
          <p:cNvSpPr/>
          <p:nvPr/>
        </p:nvSpPr>
        <p:spPr>
          <a:xfrm>
            <a:off x="1475656" y="3003798"/>
            <a:ext cx="648072" cy="648072"/>
          </a:xfrm>
          <a:prstGeom prst="ellipse">
            <a:avLst/>
          </a:prstGeom>
          <a:solidFill>
            <a:schemeClr val="accent1">
              <a:lumMod val="5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F116C0D3-BE9F-48FF-AD31-C0FB987D51EC}"/>
              </a:ext>
            </a:extLst>
          </p:cNvPr>
          <p:cNvSpPr/>
          <p:nvPr/>
        </p:nvSpPr>
        <p:spPr>
          <a:xfrm>
            <a:off x="4247964" y="3003798"/>
            <a:ext cx="648072" cy="648072"/>
          </a:xfrm>
          <a:prstGeom prst="ellipse">
            <a:avLst/>
          </a:prstGeom>
          <a:solidFill>
            <a:srgbClr val="FD2906">
              <a:alpha val="80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F3D47998-BABA-44ED-A6F7-A5F4DF53796D}"/>
              </a:ext>
            </a:extLst>
          </p:cNvPr>
          <p:cNvSpPr/>
          <p:nvPr/>
        </p:nvSpPr>
        <p:spPr>
          <a:xfrm>
            <a:off x="7019964" y="3003798"/>
            <a:ext cx="648072" cy="648072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21693-9E44-432E-AB8D-E4A885FB7FD3}"/>
              </a:ext>
            </a:extLst>
          </p:cNvPr>
          <p:cNvSpPr txBox="1"/>
          <p:nvPr/>
        </p:nvSpPr>
        <p:spPr>
          <a:xfrm>
            <a:off x="1041406" y="3723878"/>
            <a:ext cx="14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언제나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3AF8F-5E28-4235-933C-F65AB38CD30C}"/>
              </a:ext>
            </a:extLst>
          </p:cNvPr>
          <p:cNvSpPr txBox="1"/>
          <p:nvPr/>
        </p:nvSpPr>
        <p:spPr>
          <a:xfrm>
            <a:off x="3561406" y="3723878"/>
            <a:ext cx="209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내 몸에 꼭 맞는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422DD3-5FFD-4F1C-B2BC-DFE79506D0DE}"/>
              </a:ext>
            </a:extLst>
          </p:cNvPr>
          <p:cNvSpPr txBox="1"/>
          <p:nvPr/>
        </p:nvSpPr>
        <p:spPr>
          <a:xfrm>
            <a:off x="6073576" y="3735765"/>
            <a:ext cx="251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나만의 허리 보호대</a:t>
            </a:r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9C254DCC-74AD-4E5A-A95D-8125D2D0D559}"/>
              </a:ext>
            </a:extLst>
          </p:cNvPr>
          <p:cNvSpPr/>
          <p:nvPr/>
        </p:nvSpPr>
        <p:spPr>
          <a:xfrm flipH="1">
            <a:off x="1640520" y="3176068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5F369D2B-83F6-4DD7-9D52-C1782F562F74}"/>
              </a:ext>
            </a:extLst>
          </p:cNvPr>
          <p:cNvSpPr/>
          <p:nvPr/>
        </p:nvSpPr>
        <p:spPr>
          <a:xfrm>
            <a:off x="4436117" y="3119533"/>
            <a:ext cx="271765" cy="35477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Heart 17">
            <a:extLst>
              <a:ext uri="{FF2B5EF4-FFF2-40B4-BE49-F238E27FC236}">
                <a16:creationId xmlns:a16="http://schemas.microsoft.com/office/drawing/2014/main" id="{E9376669-71E1-48BB-9F31-357818B0E104}"/>
              </a:ext>
            </a:extLst>
          </p:cNvPr>
          <p:cNvSpPr/>
          <p:nvPr/>
        </p:nvSpPr>
        <p:spPr>
          <a:xfrm>
            <a:off x="7173687" y="3167686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0B1395-FCBA-4428-9BD2-E5F8A7855F8E}"/>
              </a:ext>
            </a:extLst>
          </p:cNvPr>
          <p:cNvSpPr txBox="1"/>
          <p:nvPr/>
        </p:nvSpPr>
        <p:spPr>
          <a:xfrm>
            <a:off x="827584" y="4136181"/>
            <a:ext cx="197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Web</a:t>
            </a:r>
            <a:r>
              <a:rPr lang="ko-KR" altLang="en-US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으로 확인할 수 있다</a:t>
            </a:r>
            <a:r>
              <a:rPr lang="en-US" altLang="ko-KR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05FD5-5F10-4B16-9760-5B1351A05EEB}"/>
              </a:ext>
            </a:extLst>
          </p:cNvPr>
          <p:cNvSpPr txBox="1"/>
          <p:nvPr/>
        </p:nvSpPr>
        <p:spPr>
          <a:xfrm>
            <a:off x="3635896" y="4136181"/>
            <a:ext cx="1977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압력을 제공받을 수 있다</a:t>
            </a:r>
            <a:r>
              <a:rPr lang="en-US" altLang="ko-KR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F709-676F-4C2D-AEF4-4620CB9CFDE8}"/>
              </a:ext>
            </a:extLst>
          </p:cNvPr>
          <p:cNvSpPr txBox="1"/>
          <p:nvPr/>
        </p:nvSpPr>
        <p:spPr>
          <a:xfrm>
            <a:off x="5968436" y="4136400"/>
            <a:ext cx="2751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허리 근육 악화를 방지할 수 있다</a:t>
            </a:r>
            <a:r>
              <a:rPr lang="en-US" altLang="ko-KR" sz="1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8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Team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Member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88680" y="3255086"/>
            <a:ext cx="1584176" cy="1464203"/>
            <a:chOff x="752576" y="3211196"/>
            <a:chExt cx="1584176" cy="1464203"/>
          </a:xfrm>
        </p:grpSpPr>
        <p:sp>
          <p:nvSpPr>
            <p:cNvPr id="7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김주현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8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20151532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576" y="3844402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팀장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일정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Machine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Learning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3255086"/>
            <a:ext cx="1584176" cy="1279537"/>
            <a:chOff x="752576" y="3211196"/>
            <a:chExt cx="1584176" cy="1279537"/>
          </a:xfrm>
        </p:grpSpPr>
        <p:sp>
          <p:nvSpPr>
            <p:cNvPr id="12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박영재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20151546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2576" y="3844402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Committer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Sensor – DB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데이터 가공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7128" y="3255086"/>
            <a:ext cx="1584176" cy="1279537"/>
            <a:chOff x="752576" y="3211196"/>
            <a:chExt cx="1584176" cy="1279537"/>
          </a:xfrm>
        </p:grpSpPr>
        <p:sp>
          <p:nvSpPr>
            <p:cNvPr id="16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전범준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3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20151602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2576" y="3844402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Tester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Web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제품 관리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619672" y="3191704"/>
            <a:ext cx="1728192" cy="158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635896" y="3191704"/>
            <a:ext cx="1728192" cy="1584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5652120" y="3191704"/>
            <a:ext cx="1728192" cy="15840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개체 틀 31" descr="실외, 착용, 사람, 모자이(가) 표시된 사진&#10;&#10;자동 생성된 설명">
            <a:extLst>
              <a:ext uri="{FF2B5EF4-FFF2-40B4-BE49-F238E27FC236}">
                <a16:creationId xmlns:a16="http://schemas.microsoft.com/office/drawing/2014/main" id="{8C3C0D6B-B142-4BC9-BEDF-2CDB604126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" b="1587"/>
          <a:stretch>
            <a:fillRect/>
          </a:stretch>
        </p:blipFill>
        <p:spPr>
          <a:xfrm>
            <a:off x="1619250" y="1131888"/>
            <a:ext cx="1728788" cy="1871662"/>
          </a:xfrm>
        </p:spPr>
      </p:pic>
      <p:pic>
        <p:nvPicPr>
          <p:cNvPr id="5" name="그림 개체 틀 4" descr="사람, 실내, 남자, 전면이(가) 표시된 사진&#10;&#10;자동 생성된 설명">
            <a:extLst>
              <a:ext uri="{FF2B5EF4-FFF2-40B4-BE49-F238E27FC236}">
                <a16:creationId xmlns:a16="http://schemas.microsoft.com/office/drawing/2014/main" id="{38C97B89-3FD1-478D-8A40-AD67AB2C6D2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r="24022"/>
          <a:stretch>
            <a:fillRect/>
          </a:stretch>
        </p:blipFill>
        <p:spPr>
          <a:xfrm>
            <a:off x="3635375" y="1131888"/>
            <a:ext cx="1728788" cy="1871662"/>
          </a:xfrm>
        </p:spPr>
      </p:pic>
      <p:pic>
        <p:nvPicPr>
          <p:cNvPr id="25" name="그림 개체 틀 24" descr="사람, 실내, 의류, 여자이(가) 표시된 사진&#10;&#10;자동 생성된 설명">
            <a:extLst>
              <a:ext uri="{FF2B5EF4-FFF2-40B4-BE49-F238E27FC236}">
                <a16:creationId xmlns:a16="http://schemas.microsoft.com/office/drawing/2014/main" id="{2779BEEA-A363-473E-BECA-F49D62B3D88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r="18321"/>
          <a:stretch>
            <a:fillRect/>
          </a:stretch>
        </p:blipFill>
        <p:spPr>
          <a:xfrm>
            <a:off x="5651500" y="1131888"/>
            <a:ext cx="1728788" cy="1871662"/>
          </a:xfrm>
        </p:spPr>
      </p:pic>
    </p:spTree>
    <p:extLst>
      <p:ext uri="{BB962C8B-B14F-4D97-AF65-F5344CB8AC3E}">
        <p14:creationId xmlns:p14="http://schemas.microsoft.com/office/powerpoint/2010/main" val="327603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</a:t>
            </a:r>
          </a:p>
        </p:txBody>
      </p:sp>
      <p:grpSp>
        <p:nvGrpSpPr>
          <p:cNvPr id="26" name="Group 31">
            <a:extLst>
              <a:ext uri="{FF2B5EF4-FFF2-40B4-BE49-F238E27FC236}">
                <a16:creationId xmlns:a16="http://schemas.microsoft.com/office/drawing/2014/main" id="{28F965C8-5C92-481F-BD10-736B9838153D}"/>
              </a:ext>
            </a:extLst>
          </p:cNvPr>
          <p:cNvGrpSpPr/>
          <p:nvPr/>
        </p:nvGrpSpPr>
        <p:grpSpPr>
          <a:xfrm>
            <a:off x="6324926" y="1456416"/>
            <a:ext cx="1877110" cy="1877110"/>
            <a:chOff x="6201135" y="2192311"/>
            <a:chExt cx="1800000" cy="1800000"/>
          </a:xfrm>
        </p:grpSpPr>
        <p:sp>
          <p:nvSpPr>
            <p:cNvPr id="27" name="Teardrop 32">
              <a:extLst>
                <a:ext uri="{FF2B5EF4-FFF2-40B4-BE49-F238E27FC236}">
                  <a16:creationId xmlns:a16="http://schemas.microsoft.com/office/drawing/2014/main" id="{30810F66-5020-4F0D-B13E-64BE3C2FA01E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40D6D92A-1FBA-4644-82B7-7314344F6799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E15106EE-F51A-4071-9A4E-7C03DBAA0927}"/>
              </a:ext>
            </a:extLst>
          </p:cNvPr>
          <p:cNvGrpSpPr/>
          <p:nvPr/>
        </p:nvGrpSpPr>
        <p:grpSpPr>
          <a:xfrm>
            <a:off x="4422908" y="1456416"/>
            <a:ext cx="1877110" cy="1877110"/>
            <a:chOff x="6201135" y="2192311"/>
            <a:chExt cx="1800000" cy="1800000"/>
          </a:xfrm>
        </p:grpSpPr>
        <p:sp>
          <p:nvSpPr>
            <p:cNvPr id="30" name="Teardrop 7">
              <a:extLst>
                <a:ext uri="{FF2B5EF4-FFF2-40B4-BE49-F238E27FC236}">
                  <a16:creationId xmlns:a16="http://schemas.microsoft.com/office/drawing/2014/main" id="{8129F49E-E202-4AE0-A5D8-F6A9737BD199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5204FC17-0D21-4B82-B061-C97C58F6C7C8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8CDAE334-6C62-49DF-9064-915D04436549}"/>
              </a:ext>
            </a:extLst>
          </p:cNvPr>
          <p:cNvGrpSpPr/>
          <p:nvPr/>
        </p:nvGrpSpPr>
        <p:grpSpPr>
          <a:xfrm>
            <a:off x="2520892" y="1456416"/>
            <a:ext cx="1877110" cy="1877110"/>
            <a:chOff x="6201135" y="2192311"/>
            <a:chExt cx="1800000" cy="1800000"/>
          </a:xfrm>
        </p:grpSpPr>
        <p:sp>
          <p:nvSpPr>
            <p:cNvPr id="33" name="Teardrop 10">
              <a:extLst>
                <a:ext uri="{FF2B5EF4-FFF2-40B4-BE49-F238E27FC236}">
                  <a16:creationId xmlns:a16="http://schemas.microsoft.com/office/drawing/2014/main" id="{67CA4D4D-0696-49E3-B7A1-FDCD79D1C864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BE2E591-682E-4B5E-9F75-C986075A891B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6EC26C07-937C-4CBA-A58F-D9BC434C226A}"/>
              </a:ext>
            </a:extLst>
          </p:cNvPr>
          <p:cNvGrpSpPr/>
          <p:nvPr/>
        </p:nvGrpSpPr>
        <p:grpSpPr>
          <a:xfrm>
            <a:off x="618875" y="1456416"/>
            <a:ext cx="1877110" cy="1877110"/>
            <a:chOff x="6201135" y="2192311"/>
            <a:chExt cx="1800000" cy="1800000"/>
          </a:xfrm>
        </p:grpSpPr>
        <p:sp>
          <p:nvSpPr>
            <p:cNvPr id="36" name="Teardrop 13">
              <a:extLst>
                <a:ext uri="{FF2B5EF4-FFF2-40B4-BE49-F238E27FC236}">
                  <a16:creationId xmlns:a16="http://schemas.microsoft.com/office/drawing/2014/main" id="{A644B261-670E-4C85-8924-8F8879140A66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 w="635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4721BBBE-6141-4308-8F53-EE57498A2608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15101DF-DC58-4FA1-8D7B-B03E6B237035}"/>
              </a:ext>
            </a:extLst>
          </p:cNvPr>
          <p:cNvSpPr txBox="1"/>
          <p:nvPr/>
        </p:nvSpPr>
        <p:spPr>
          <a:xfrm>
            <a:off x="1028396" y="2581559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WHY?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F63395-76F4-4C5E-9DF1-C0D71DD20714}"/>
              </a:ext>
            </a:extLst>
          </p:cNvPr>
          <p:cNvSpPr txBox="1"/>
          <p:nvPr/>
        </p:nvSpPr>
        <p:spPr>
          <a:xfrm>
            <a:off x="2924608" y="2581560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WHAT?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C2F0C-694D-424C-9467-5D3CE38A26EE}"/>
              </a:ext>
            </a:extLst>
          </p:cNvPr>
          <p:cNvSpPr txBox="1"/>
          <p:nvPr/>
        </p:nvSpPr>
        <p:spPr>
          <a:xfrm>
            <a:off x="4815013" y="2571750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HOW?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A38ED87-55FE-458E-BDB4-5665B17CDE40}"/>
              </a:ext>
            </a:extLst>
          </p:cNvPr>
          <p:cNvGrpSpPr/>
          <p:nvPr/>
        </p:nvGrpSpPr>
        <p:grpSpPr>
          <a:xfrm>
            <a:off x="705513" y="3557228"/>
            <a:ext cx="1728192" cy="527953"/>
            <a:chOff x="1062658" y="3986014"/>
            <a:chExt cx="1728192" cy="52795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703A21-6F6C-41AF-A755-4E1F357F56BA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개발 동기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86887E-64A4-4CD8-876A-CC0A13DC090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현대인의 고질병은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C3FE6BD4-1A3A-4B50-851B-03BFD81B1510}"/>
              </a:ext>
            </a:extLst>
          </p:cNvPr>
          <p:cNvGrpSpPr/>
          <p:nvPr/>
        </p:nvGrpSpPr>
        <p:grpSpPr>
          <a:xfrm>
            <a:off x="2531773" y="3557228"/>
            <a:ext cx="1896211" cy="527953"/>
            <a:chOff x="992707" y="3986014"/>
            <a:chExt cx="1896211" cy="5279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735F17-97BC-4462-A37A-0D1F023EF38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제품 설명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FBC56A-9FE7-4DFE-818A-2070D3EC404B}"/>
                </a:ext>
              </a:extLst>
            </p:cNvPr>
            <p:cNvSpPr txBox="1"/>
            <p:nvPr/>
          </p:nvSpPr>
          <p:spPr>
            <a:xfrm>
              <a:off x="992707" y="4236968"/>
              <a:ext cx="1896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이런 게 있으면 좋지 않을까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0FC15499-E415-4768-B662-A40F736F9F9C}"/>
              </a:ext>
            </a:extLst>
          </p:cNvPr>
          <p:cNvGrpSpPr/>
          <p:nvPr/>
        </p:nvGrpSpPr>
        <p:grpSpPr>
          <a:xfrm>
            <a:off x="4572000" y="3557228"/>
            <a:ext cx="1728192" cy="527953"/>
            <a:chOff x="1062658" y="3986014"/>
            <a:chExt cx="1728192" cy="52795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82AC0F4-A2FD-4DBC-8000-CCF59E498F5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시연 영상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EBF180-BD15-47D9-B45B-AD9DAF8D0E4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영상을 통해 알아보자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D8E9743-6BD7-4130-8250-E56EA32AFD61}"/>
              </a:ext>
            </a:extLst>
          </p:cNvPr>
          <p:cNvSpPr txBox="1"/>
          <p:nvPr/>
        </p:nvSpPr>
        <p:spPr>
          <a:xfrm>
            <a:off x="6723902" y="2581559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WOW!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839445E8-CBFB-48EA-AFB7-1B1787A3DB4D}"/>
              </a:ext>
            </a:extLst>
          </p:cNvPr>
          <p:cNvGrpSpPr/>
          <p:nvPr/>
        </p:nvGrpSpPr>
        <p:grpSpPr>
          <a:xfrm>
            <a:off x="6394145" y="3557228"/>
            <a:ext cx="1728192" cy="527953"/>
            <a:chOff x="1062658" y="3986014"/>
            <a:chExt cx="1728192" cy="52795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781EA1-3259-4A22-AA42-303C7B82C5B7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기대 효과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65F8A-AD32-46E8-98CB-5D38646DFBE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무엇이 달라질까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sp>
        <p:nvSpPr>
          <p:cNvPr id="58" name="Donut 39">
            <a:extLst>
              <a:ext uri="{FF2B5EF4-FFF2-40B4-BE49-F238E27FC236}">
                <a16:creationId xmlns:a16="http://schemas.microsoft.com/office/drawing/2014/main" id="{E31ECD29-CDAD-4C79-960F-6E9A1E4D55FF}"/>
              </a:ext>
            </a:extLst>
          </p:cNvPr>
          <p:cNvSpPr/>
          <p:nvPr/>
        </p:nvSpPr>
        <p:spPr>
          <a:xfrm>
            <a:off x="5045718" y="1874431"/>
            <a:ext cx="631492" cy="63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A1C908F3-3959-4BDD-B3D5-4B3C41EF981A}"/>
              </a:ext>
            </a:extLst>
          </p:cNvPr>
          <p:cNvGrpSpPr>
            <a:grpSpLocks noChangeAspect="1"/>
          </p:cNvGrpSpPr>
          <p:nvPr/>
        </p:nvGrpSpPr>
        <p:grpSpPr>
          <a:xfrm>
            <a:off x="1354354" y="1872604"/>
            <a:ext cx="406152" cy="660613"/>
            <a:chOff x="2071598" y="2060848"/>
            <a:chExt cx="1917605" cy="3137144"/>
          </a:xfrm>
          <a:solidFill>
            <a:schemeClr val="accent2">
              <a:lumMod val="50000"/>
            </a:schemeClr>
          </a:solidFill>
        </p:grpSpPr>
        <p:sp>
          <p:nvSpPr>
            <p:cNvPr id="60" name="Freeform 103">
              <a:extLst>
                <a:ext uri="{FF2B5EF4-FFF2-40B4-BE49-F238E27FC236}">
                  <a16:creationId xmlns:a16="http://schemas.microsoft.com/office/drawing/2014/main" id="{D316C22B-4BDD-4ABD-8202-09EFBBD98CBC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Freeform 104">
              <a:extLst>
                <a:ext uri="{FF2B5EF4-FFF2-40B4-BE49-F238E27FC236}">
                  <a16:creationId xmlns:a16="http://schemas.microsoft.com/office/drawing/2014/main" id="{5C255502-552B-4110-BA4E-DE61BF6961F1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Freeform 105">
              <a:extLst>
                <a:ext uri="{FF2B5EF4-FFF2-40B4-BE49-F238E27FC236}">
                  <a16:creationId xmlns:a16="http://schemas.microsoft.com/office/drawing/2014/main" id="{252832FA-6C2D-48C3-ABB1-1CA6CC17E06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106">
              <a:extLst>
                <a:ext uri="{FF2B5EF4-FFF2-40B4-BE49-F238E27FC236}">
                  <a16:creationId xmlns:a16="http://schemas.microsoft.com/office/drawing/2014/main" id="{D839AE11-4A69-49D5-87E7-131220B5A53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Oval 21">
            <a:extLst>
              <a:ext uri="{FF2B5EF4-FFF2-40B4-BE49-F238E27FC236}">
                <a16:creationId xmlns:a16="http://schemas.microsoft.com/office/drawing/2014/main" id="{FD113CC4-4054-4D34-A4CC-30F123E4B059}"/>
              </a:ext>
            </a:extLst>
          </p:cNvPr>
          <p:cNvSpPr>
            <a:spLocks noChangeAspect="1"/>
          </p:cNvSpPr>
          <p:nvPr/>
        </p:nvSpPr>
        <p:spPr>
          <a:xfrm>
            <a:off x="3157455" y="1907127"/>
            <a:ext cx="593836" cy="59879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Rounded Rectangle 51">
            <a:extLst>
              <a:ext uri="{FF2B5EF4-FFF2-40B4-BE49-F238E27FC236}">
                <a16:creationId xmlns:a16="http://schemas.microsoft.com/office/drawing/2014/main" id="{0F3F3EC2-B80E-49D3-B7AD-E0BBE5A81BE8}"/>
              </a:ext>
            </a:extLst>
          </p:cNvPr>
          <p:cNvSpPr/>
          <p:nvPr/>
        </p:nvSpPr>
        <p:spPr>
          <a:xfrm rot="16200000" flipH="1">
            <a:off x="6985724" y="1933531"/>
            <a:ext cx="545034" cy="5132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3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1923678"/>
            <a:ext cx="3470076" cy="79208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48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</a:t>
            </a:r>
            <a:r>
              <a:rPr lang="en-US" altLang="ko-KR" sz="48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nA</a:t>
            </a:r>
            <a:endParaRPr lang="ko-KR" altLang="en-US"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1584" y="2715766"/>
            <a:ext cx="2160536" cy="576064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질문 있으세요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1923678"/>
            <a:ext cx="3470076" cy="79208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48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</a:t>
            </a:r>
            <a:r>
              <a:rPr lang="en-US" altLang="ko-KR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hank you</a:t>
            </a:r>
            <a:endParaRPr lang="ko-KR" altLang="en-US"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1584" y="2715766"/>
            <a:ext cx="2160536" cy="576064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59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hy?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개발 동기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현대인의 고질병은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9108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iamond 54">
            <a:extLst>
              <a:ext uri="{FF2B5EF4-FFF2-40B4-BE49-F238E27FC236}">
                <a16:creationId xmlns:a16="http://schemas.microsoft.com/office/drawing/2014/main" id="{CD2580A5-A83B-418F-96CA-46FCA04F31B9}"/>
              </a:ext>
            </a:extLst>
          </p:cNvPr>
          <p:cNvSpPr/>
          <p:nvPr/>
        </p:nvSpPr>
        <p:spPr>
          <a:xfrm>
            <a:off x="5890979" y="4251921"/>
            <a:ext cx="768101" cy="76810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48B142BB-4370-4B48-B065-BCFF89962820}"/>
              </a:ext>
            </a:extLst>
          </p:cNvPr>
          <p:cNvSpPr/>
          <p:nvPr/>
        </p:nvSpPr>
        <p:spPr>
          <a:xfrm>
            <a:off x="6415640" y="4515249"/>
            <a:ext cx="1540736" cy="282682"/>
          </a:xfrm>
          <a:custGeom>
            <a:avLst/>
            <a:gdLst/>
            <a:ahLst/>
            <a:cxnLst/>
            <a:rect l="l" t="t" r="r" b="b"/>
            <a:pathLst>
              <a:path w="1569721" h="288000">
                <a:moveTo>
                  <a:pt x="1425721" y="0"/>
                </a:moveTo>
                <a:lnTo>
                  <a:pt x="1569721" y="144000"/>
                </a:lnTo>
                <a:lnTo>
                  <a:pt x="1425721" y="288000"/>
                </a:lnTo>
                <a:lnTo>
                  <a:pt x="1326721" y="189000"/>
                </a:lnTo>
                <a:lnTo>
                  <a:pt x="0" y="189000"/>
                </a:lnTo>
                <a:lnTo>
                  <a:pt x="0" y="99000"/>
                </a:lnTo>
                <a:lnTo>
                  <a:pt x="1326721" y="9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48">
            <a:extLst>
              <a:ext uri="{FF2B5EF4-FFF2-40B4-BE49-F238E27FC236}">
                <a16:creationId xmlns:a16="http://schemas.microsoft.com/office/drawing/2014/main" id="{0BB35E23-769B-4F1D-A3D3-709B89E410FA}"/>
              </a:ext>
            </a:extLst>
          </p:cNvPr>
          <p:cNvGrpSpPr/>
          <p:nvPr/>
        </p:nvGrpSpPr>
        <p:grpSpPr>
          <a:xfrm>
            <a:off x="4484886" y="4391169"/>
            <a:ext cx="1915093" cy="494748"/>
            <a:chOff x="1748034" y="2643770"/>
            <a:chExt cx="1951123" cy="504056"/>
          </a:xfrm>
          <a:solidFill>
            <a:srgbClr val="404040"/>
          </a:solidFill>
        </p:grpSpPr>
        <p:sp>
          <p:nvSpPr>
            <p:cNvPr id="38" name="Rectangle 42">
              <a:extLst>
                <a:ext uri="{FF2B5EF4-FFF2-40B4-BE49-F238E27FC236}">
                  <a16:creationId xmlns:a16="http://schemas.microsoft.com/office/drawing/2014/main" id="{F76C36BB-1114-4562-9C93-E4654ADDF9A4}"/>
                </a:ext>
              </a:extLst>
            </p:cNvPr>
            <p:cNvSpPr/>
            <p:nvPr/>
          </p:nvSpPr>
          <p:spPr>
            <a:xfrm>
              <a:off x="2129436" y="2758325"/>
              <a:ext cx="1569721" cy="288000"/>
            </a:xfrm>
            <a:custGeom>
              <a:avLst/>
              <a:gdLst/>
              <a:ahLst/>
              <a:cxnLst/>
              <a:rect l="l" t="t" r="r" b="b"/>
              <a:pathLst>
                <a:path w="1569721" h="288000">
                  <a:moveTo>
                    <a:pt x="1425721" y="0"/>
                  </a:moveTo>
                  <a:lnTo>
                    <a:pt x="1569721" y="144000"/>
                  </a:lnTo>
                  <a:lnTo>
                    <a:pt x="1425721" y="288000"/>
                  </a:lnTo>
                  <a:lnTo>
                    <a:pt x="1326721" y="189000"/>
                  </a:lnTo>
                  <a:lnTo>
                    <a:pt x="0" y="189000"/>
                  </a:lnTo>
                  <a:lnTo>
                    <a:pt x="0" y="99000"/>
                  </a:lnTo>
                  <a:lnTo>
                    <a:pt x="1326721" y="99000"/>
                  </a:lnTo>
                  <a:close/>
                </a:path>
              </a:pathLst>
            </a:custGeom>
            <a:grp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Diamond 50">
              <a:extLst>
                <a:ext uri="{FF2B5EF4-FFF2-40B4-BE49-F238E27FC236}">
                  <a16:creationId xmlns:a16="http://schemas.microsoft.com/office/drawing/2014/main" id="{D8E08DD0-C622-492B-88B9-66E9F445777B}"/>
                </a:ext>
              </a:extLst>
            </p:cNvPr>
            <p:cNvSpPr/>
            <p:nvPr/>
          </p:nvSpPr>
          <p:spPr>
            <a:xfrm>
              <a:off x="1748034" y="2643770"/>
              <a:ext cx="504056" cy="50405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9B282736-9617-404F-9DA4-C2C45BD7B927}"/>
              </a:ext>
            </a:extLst>
          </p:cNvPr>
          <p:cNvGrpSpPr/>
          <p:nvPr/>
        </p:nvGrpSpPr>
        <p:grpSpPr>
          <a:xfrm>
            <a:off x="2908413" y="4381644"/>
            <a:ext cx="1915093" cy="494748"/>
            <a:chOff x="1748034" y="2643770"/>
            <a:chExt cx="1951123" cy="504056"/>
          </a:xfrm>
          <a:solidFill>
            <a:schemeClr val="accent1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3FD2DD14-5D2D-46EE-8E3A-BB9368AF2B46}"/>
                </a:ext>
              </a:extLst>
            </p:cNvPr>
            <p:cNvSpPr/>
            <p:nvPr/>
          </p:nvSpPr>
          <p:spPr>
            <a:xfrm>
              <a:off x="2129436" y="2758325"/>
              <a:ext cx="1569721" cy="288000"/>
            </a:xfrm>
            <a:custGeom>
              <a:avLst/>
              <a:gdLst/>
              <a:ahLst/>
              <a:cxnLst/>
              <a:rect l="l" t="t" r="r" b="b"/>
              <a:pathLst>
                <a:path w="1569721" h="288000">
                  <a:moveTo>
                    <a:pt x="1425721" y="0"/>
                  </a:moveTo>
                  <a:lnTo>
                    <a:pt x="1569721" y="144000"/>
                  </a:lnTo>
                  <a:lnTo>
                    <a:pt x="1425721" y="288000"/>
                  </a:lnTo>
                  <a:lnTo>
                    <a:pt x="1326721" y="189000"/>
                  </a:lnTo>
                  <a:lnTo>
                    <a:pt x="0" y="189000"/>
                  </a:lnTo>
                  <a:lnTo>
                    <a:pt x="0" y="99000"/>
                  </a:lnTo>
                  <a:lnTo>
                    <a:pt x="1326721" y="99000"/>
                  </a:lnTo>
                  <a:close/>
                </a:path>
              </a:pathLst>
            </a:custGeom>
            <a:grp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Diamond 47">
              <a:extLst>
                <a:ext uri="{FF2B5EF4-FFF2-40B4-BE49-F238E27FC236}">
                  <a16:creationId xmlns:a16="http://schemas.microsoft.com/office/drawing/2014/main" id="{70885413-3E7B-4301-991A-91B887E39D51}"/>
                </a:ext>
              </a:extLst>
            </p:cNvPr>
            <p:cNvSpPr/>
            <p:nvPr/>
          </p:nvSpPr>
          <p:spPr>
            <a:xfrm>
              <a:off x="1748034" y="2643770"/>
              <a:ext cx="504056" cy="50405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4" name="Diamond 18">
            <a:extLst>
              <a:ext uri="{FF2B5EF4-FFF2-40B4-BE49-F238E27FC236}">
                <a16:creationId xmlns:a16="http://schemas.microsoft.com/office/drawing/2014/main" id="{109819CB-D809-488A-97D4-416119EE603E}"/>
              </a:ext>
            </a:extLst>
          </p:cNvPr>
          <p:cNvSpPr/>
          <p:nvPr/>
        </p:nvSpPr>
        <p:spPr>
          <a:xfrm>
            <a:off x="1537581" y="4487677"/>
            <a:ext cx="1703396" cy="282682"/>
          </a:xfrm>
          <a:custGeom>
            <a:avLst/>
            <a:gdLst/>
            <a:ahLst/>
            <a:cxnLst/>
            <a:rect l="l" t="t" r="r" b="b"/>
            <a:pathLst>
              <a:path w="1735441" h="288000">
                <a:moveTo>
                  <a:pt x="144000" y="0"/>
                </a:moveTo>
                <a:lnTo>
                  <a:pt x="243000" y="99000"/>
                </a:lnTo>
                <a:lnTo>
                  <a:pt x="1492441" y="99000"/>
                </a:lnTo>
                <a:lnTo>
                  <a:pt x="1591441" y="0"/>
                </a:lnTo>
                <a:lnTo>
                  <a:pt x="1735441" y="144000"/>
                </a:lnTo>
                <a:lnTo>
                  <a:pt x="1591441" y="288000"/>
                </a:lnTo>
                <a:lnTo>
                  <a:pt x="1492441" y="189000"/>
                </a:lnTo>
                <a:lnTo>
                  <a:pt x="243000" y="189000"/>
                </a:lnTo>
                <a:lnTo>
                  <a:pt x="144000" y="288000"/>
                </a:lnTo>
                <a:lnTo>
                  <a:pt x="0" y="144000"/>
                </a:lnTo>
                <a:close/>
              </a:path>
            </a:pathLst>
          </a:custGeom>
          <a:solidFill>
            <a:srgbClr val="40404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8274-EA98-4E70-8752-9B1C2B724893}"/>
              </a:ext>
            </a:extLst>
          </p:cNvPr>
          <p:cNvSpPr txBox="1"/>
          <p:nvPr/>
        </p:nvSpPr>
        <p:spPr>
          <a:xfrm>
            <a:off x="5784725" y="3692165"/>
            <a:ext cx="10041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5D18EB-1F11-4E57-A787-B1AF4DE9CFE9}"/>
              </a:ext>
            </a:extLst>
          </p:cNvPr>
          <p:cNvSpPr txBox="1"/>
          <p:nvPr/>
        </p:nvSpPr>
        <p:spPr>
          <a:xfrm>
            <a:off x="4316551" y="3940304"/>
            <a:ext cx="802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BFF831-BBE4-44C7-A8D2-CDBE7C89A87F}"/>
              </a:ext>
            </a:extLst>
          </p:cNvPr>
          <p:cNvSpPr txBox="1"/>
          <p:nvPr/>
        </p:nvSpPr>
        <p:spPr>
          <a:xfrm>
            <a:off x="2750287" y="3940304"/>
            <a:ext cx="802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E5D0D-9518-4044-8BAB-E488BAB0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4354" y="1098667"/>
            <a:ext cx="3207202" cy="28255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2BCB27-E3D7-4945-94DD-32D89D7D79EA}"/>
              </a:ext>
            </a:extLst>
          </p:cNvPr>
          <p:cNvSpPr txBox="1"/>
          <p:nvPr/>
        </p:nvSpPr>
        <p:spPr>
          <a:xfrm>
            <a:off x="4781979" y="1880709"/>
            <a:ext cx="363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다양한 연령대의 사람들이 겪고 있는 허리디스크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꾸준한 수요를 보이는 허리디스크 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복대가 대안이 될 수 있을까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B3F642-1789-4ED2-B1EE-92839B3B6682}"/>
              </a:ext>
            </a:extLst>
          </p:cNvPr>
          <p:cNvSpPr txBox="1"/>
          <p:nvPr/>
        </p:nvSpPr>
        <p:spPr>
          <a:xfrm>
            <a:off x="4773843" y="1347614"/>
            <a:ext cx="329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현대인의 고질병은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Arial" pitchFamily="34" charset="0"/>
            </a:endParaRP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hy?</a:t>
            </a:r>
          </a:p>
        </p:txBody>
      </p:sp>
    </p:spTree>
    <p:extLst>
      <p:ext uri="{BB962C8B-B14F-4D97-AF65-F5344CB8AC3E}">
        <p14:creationId xmlns:p14="http://schemas.microsoft.com/office/powerpoint/2010/main" val="14912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hy?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04AF2F-8A33-400F-ADD0-8AC15513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76" y="1923678"/>
            <a:ext cx="3147607" cy="2088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DFD706-DBC6-42E6-943F-0D2AC66AE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712751"/>
            <a:ext cx="2931092" cy="136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966EEF-B471-4056-8811-98DC991A9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796367"/>
            <a:ext cx="3307457" cy="1340720"/>
          </a:xfrm>
          <a:prstGeom prst="rect">
            <a:avLst/>
          </a:prstGeom>
        </p:spPr>
      </p:pic>
      <p:pic>
        <p:nvPicPr>
          <p:cNvPr id="4" name="그림 3" descr="앉아있는, 하얀색, 어두운, 쥐고있는이(가) 표시된 사진&#10;&#10;자동 생성된 설명">
            <a:extLst>
              <a:ext uri="{FF2B5EF4-FFF2-40B4-BE49-F238E27FC236}">
                <a16:creationId xmlns:a16="http://schemas.microsoft.com/office/drawing/2014/main" id="{0AA91470-2818-432F-9DF1-94153DEB2F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75" y="2139702"/>
            <a:ext cx="1347249" cy="15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4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hat?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제품 설명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이런 게 있으면 좋지 않을까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696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chemeClr val="bg1"/>
                </a:solidFill>
              </a:rPr>
              <a:t>Services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3888" y="1118850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565397" y="2427734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563888" y="3740016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355976" y="1131590"/>
            <a:ext cx="4795563" cy="678692"/>
            <a:chOff x="803640" y="3362835"/>
            <a:chExt cx="2059657" cy="678692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제품에 내장된 센서를 이용하여 허리의 각도를 측정</a:t>
              </a:r>
              <a:endParaRPr lang="en-US" altLang="ko-KR" sz="1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Machine Learning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으로 학습된 모델로 미래의 허리 각도를 예측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 각도를 측정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55976" y="2524710"/>
            <a:ext cx="479556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 각도가 불안정할 때</a:t>
              </a:r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미리 설정된 압력을 가함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상황에 맞는 압력을 제공</a:t>
              </a:r>
            </a:p>
          </p:txBody>
        </p:sp>
      </p:grpSp>
      <p:sp>
        <p:nvSpPr>
          <p:cNvPr id="36" name="Donut 22"/>
          <p:cNvSpPr>
            <a:spLocks noChangeAspect="1"/>
          </p:cNvSpPr>
          <p:nvPr/>
        </p:nvSpPr>
        <p:spPr>
          <a:xfrm>
            <a:off x="3721271" y="3984411"/>
            <a:ext cx="477322" cy="244484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Group 14">
            <a:extLst>
              <a:ext uri="{FF2B5EF4-FFF2-40B4-BE49-F238E27FC236}">
                <a16:creationId xmlns:a16="http://schemas.microsoft.com/office/drawing/2014/main" id="{1228AABC-D8FC-46F8-B4CF-507BF7980F83}"/>
              </a:ext>
            </a:extLst>
          </p:cNvPr>
          <p:cNvGrpSpPr/>
          <p:nvPr/>
        </p:nvGrpSpPr>
        <p:grpSpPr>
          <a:xfrm>
            <a:off x="4355976" y="3877924"/>
            <a:ext cx="4795563" cy="494026"/>
            <a:chOff x="803640" y="3362835"/>
            <a:chExt cx="2059657" cy="4940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869BDD-888B-4039-B80F-C13A60A4E20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웹을 통해 현재 자신의 자세를 즉각적으로 피드백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1E4A07-C7C8-4574-824E-42187B22947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웹을 통해 피드백</a:t>
              </a:r>
            </a:p>
          </p:txBody>
        </p:sp>
      </p:grpSp>
      <p:grpSp>
        <p:nvGrpSpPr>
          <p:cNvPr id="37" name="Group 102">
            <a:extLst>
              <a:ext uri="{FF2B5EF4-FFF2-40B4-BE49-F238E27FC236}">
                <a16:creationId xmlns:a16="http://schemas.microsoft.com/office/drawing/2014/main" id="{B1135CC3-7BF4-40D3-AD37-17561B0D978C}"/>
              </a:ext>
            </a:extLst>
          </p:cNvPr>
          <p:cNvGrpSpPr>
            <a:grpSpLocks noChangeAspect="1"/>
          </p:cNvGrpSpPr>
          <p:nvPr/>
        </p:nvGrpSpPr>
        <p:grpSpPr>
          <a:xfrm>
            <a:off x="3809746" y="1244809"/>
            <a:ext cx="300372" cy="488560"/>
            <a:chOff x="2071598" y="2060848"/>
            <a:chExt cx="1917605" cy="3137144"/>
          </a:xfrm>
          <a:solidFill>
            <a:schemeClr val="bg1"/>
          </a:solidFill>
        </p:grpSpPr>
        <p:sp>
          <p:nvSpPr>
            <p:cNvPr id="38" name="Freeform 103">
              <a:extLst>
                <a:ext uri="{FF2B5EF4-FFF2-40B4-BE49-F238E27FC236}">
                  <a16:creationId xmlns:a16="http://schemas.microsoft.com/office/drawing/2014/main" id="{1A210372-1929-4A97-B5E3-82CEB86E306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104">
              <a:extLst>
                <a:ext uri="{FF2B5EF4-FFF2-40B4-BE49-F238E27FC236}">
                  <a16:creationId xmlns:a16="http://schemas.microsoft.com/office/drawing/2014/main" id="{AE34A277-41F3-463F-8B9E-6A4BEB6798A1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Freeform 105">
              <a:extLst>
                <a:ext uri="{FF2B5EF4-FFF2-40B4-BE49-F238E27FC236}">
                  <a16:creationId xmlns:a16="http://schemas.microsoft.com/office/drawing/2014/main" id="{0768BE2C-842B-4ABB-94F0-6A1CC8AEE0D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Freeform 106">
              <a:extLst>
                <a:ext uri="{FF2B5EF4-FFF2-40B4-BE49-F238E27FC236}">
                  <a16:creationId xmlns:a16="http://schemas.microsoft.com/office/drawing/2014/main" id="{A91E4663-9C81-4910-A740-A22B4B6F5CB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Donut 24">
            <a:extLst>
              <a:ext uri="{FF2B5EF4-FFF2-40B4-BE49-F238E27FC236}">
                <a16:creationId xmlns:a16="http://schemas.microsoft.com/office/drawing/2014/main" id="{0F587268-2FAD-4F5F-A0FF-43DE28A582AD}"/>
              </a:ext>
            </a:extLst>
          </p:cNvPr>
          <p:cNvSpPr/>
          <p:nvPr/>
        </p:nvSpPr>
        <p:spPr>
          <a:xfrm>
            <a:off x="3721271" y="2552824"/>
            <a:ext cx="482627" cy="48655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3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CAF7785E-D77D-4D95-B779-A3915DED211F}"/>
              </a:ext>
            </a:extLst>
          </p:cNvPr>
          <p:cNvGrpSpPr/>
          <p:nvPr/>
        </p:nvGrpSpPr>
        <p:grpSpPr>
          <a:xfrm>
            <a:off x="351995" y="2149020"/>
            <a:ext cx="2160240" cy="678692"/>
            <a:chOff x="739499" y="3362835"/>
            <a:chExt cx="2288508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E21EE-33F0-4BFF-9E1F-174CBD822440}"/>
                </a:ext>
              </a:extLst>
            </p:cNvPr>
            <p:cNvSpPr txBox="1"/>
            <p:nvPr/>
          </p:nvSpPr>
          <p:spPr>
            <a:xfrm>
              <a:off x="739499" y="3579862"/>
              <a:ext cx="2288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Gyro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센서로 측정된 값을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이용하여 허리 각도를 측정한다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E07EF-56ED-45BC-A044-7FBDE06A48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MPU-6050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1732479B-D407-47A2-A7E6-BD78B93B8849}"/>
              </a:ext>
            </a:extLst>
          </p:cNvPr>
          <p:cNvGrpSpPr/>
          <p:nvPr/>
        </p:nvGrpSpPr>
        <p:grpSpPr>
          <a:xfrm>
            <a:off x="393730" y="3629374"/>
            <a:ext cx="2076770" cy="494941"/>
            <a:chOff x="663215" y="3361920"/>
            <a:chExt cx="2200082" cy="4949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2B7359-936C-4A74-B135-8751A0F1B822}"/>
                </a:ext>
              </a:extLst>
            </p:cNvPr>
            <p:cNvSpPr txBox="1"/>
            <p:nvPr/>
          </p:nvSpPr>
          <p:spPr>
            <a:xfrm>
              <a:off x="663215" y="3579862"/>
              <a:ext cx="22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가해진 압력을 측정한다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016B6A-FFFD-4EC9-BE1A-B80F77706E7A}"/>
                </a:ext>
              </a:extLst>
            </p:cNvPr>
            <p:cNvSpPr txBox="1"/>
            <p:nvPr/>
          </p:nvSpPr>
          <p:spPr>
            <a:xfrm>
              <a:off x="670441" y="336192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FSR-402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490E881A-0543-4BBA-B01A-DED18879686D}"/>
              </a:ext>
            </a:extLst>
          </p:cNvPr>
          <p:cNvGrpSpPr/>
          <p:nvPr/>
        </p:nvGrpSpPr>
        <p:grpSpPr>
          <a:xfrm>
            <a:off x="6719853" y="2134819"/>
            <a:ext cx="1944216" cy="678692"/>
            <a:chOff x="803640" y="3362835"/>
            <a:chExt cx="2059657" cy="6786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9C03DB-6A0D-4F68-BC8D-540E2BA19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복대에 주입되어 있는 공기를 빼 주는 에어펌프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955E1D-FA61-41A9-A0C7-6ACD81404D4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DAP-370p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B83E6879-1D20-497F-B880-83FF529FB927}"/>
              </a:ext>
            </a:extLst>
          </p:cNvPr>
          <p:cNvGrpSpPr/>
          <p:nvPr/>
        </p:nvGrpSpPr>
        <p:grpSpPr>
          <a:xfrm>
            <a:off x="6719853" y="3598254"/>
            <a:ext cx="194421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A038C-456A-4461-944C-363A2703D2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복대에 공기를 주입해주는 에어펌프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E33206-21C6-4233-837D-831ABCDA5DC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DQB370-B2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87DE640C-06C5-4B85-A4FB-BF668EA1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41856" y="1423102"/>
            <a:ext cx="4060288" cy="30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B05B4068-CBB1-465F-9DB0-45EA47A1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3" y="1544641"/>
            <a:ext cx="771771" cy="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95DCED69-4796-42BB-9200-F56A6BD6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7054" y="2884022"/>
            <a:ext cx="374354" cy="109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597CC5E6-BC2D-44F6-9894-78C12B77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44056" y="1218443"/>
            <a:ext cx="674675" cy="11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F80C69E-E3C0-479C-BD86-46F5298A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10671" y="2823411"/>
            <a:ext cx="481501" cy="106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18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 descr="측정기이(가) 표시된 사진&#10;&#10;자동 생성된 설명">
            <a:extLst>
              <a:ext uri="{FF2B5EF4-FFF2-40B4-BE49-F238E27FC236}">
                <a16:creationId xmlns:a16="http://schemas.microsoft.com/office/drawing/2014/main" id="{0F055DB2-9A8E-46B1-8047-A44F15273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03598"/>
            <a:ext cx="7128793" cy="338617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E6F6E96-5605-4508-B268-A8C530A1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9004"/>
            <a:ext cx="1728192" cy="261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72EC7-F2EB-425A-AB99-BB093F80BFC3}"/>
              </a:ext>
            </a:extLst>
          </p:cNvPr>
          <p:cNvSpPr txBox="1"/>
          <p:nvPr/>
        </p:nvSpPr>
        <p:spPr>
          <a:xfrm>
            <a:off x="503742" y="4166959"/>
            <a:ext cx="136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&lt;</a:t>
            </a:r>
            <a:r>
              <a:rPr lang="ko-KR" altLang="en-US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제품 착용 이미지</a:t>
            </a:r>
            <a:r>
              <a:rPr lang="en-US" altLang="ko-KR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&gt;</a:t>
            </a:r>
            <a:endParaRPr lang="ko-KR" altLang="en-US" sz="1200" dirty="0">
              <a:solidFill>
                <a:srgbClr val="40404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893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448</Words>
  <Application>Microsoft Office PowerPoint</Application>
  <PresentationFormat>화면 슬라이드 쇼(16:9)</PresentationFormat>
  <Paragraphs>143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12롯데마트드림Bold</vt:lpstr>
      <vt:lpstr>12롯데마트드림Light</vt:lpstr>
      <vt:lpstr>12롯데마트드림Medium</vt:lpstr>
      <vt:lpstr>12롯데마트행복Light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김주현</cp:lastModifiedBy>
  <cp:revision>125</cp:revision>
  <dcterms:created xsi:type="dcterms:W3CDTF">2016-12-05T23:26:54Z</dcterms:created>
  <dcterms:modified xsi:type="dcterms:W3CDTF">2020-06-22T03:19:22Z</dcterms:modified>
</cp:coreProperties>
</file>